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  <p:sldMasterId id="2147483695" r:id="rId2"/>
  </p:sldMasterIdLst>
  <p:sldIdLst>
    <p:sldId id="285" r:id="rId3"/>
    <p:sldId id="286" r:id="rId4"/>
    <p:sldId id="302" r:id="rId5"/>
    <p:sldId id="304" r:id="rId6"/>
    <p:sldId id="303" r:id="rId7"/>
    <p:sldId id="306" r:id="rId8"/>
    <p:sldId id="307" r:id="rId9"/>
    <p:sldId id="308" r:id="rId10"/>
    <p:sldId id="309" r:id="rId11"/>
    <p:sldId id="310" r:id="rId12"/>
    <p:sldId id="298" r:id="rId13"/>
    <p:sldId id="299" r:id="rId14"/>
    <p:sldId id="30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2D8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144" autoAdjust="0"/>
  </p:normalViewPr>
  <p:slideViewPr>
    <p:cSldViewPr snapToGrid="0">
      <p:cViewPr varScale="1">
        <p:scale>
          <a:sx n="81" d="100"/>
          <a:sy n="81" d="100"/>
        </p:scale>
        <p:origin x="96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9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2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75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03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74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883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111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9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339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09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80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474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7114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6463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112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907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069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619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781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8086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269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93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30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29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279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8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32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78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65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66D28-9CFD-4293-B7EE-BF0FECB1F852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1C18A-91E6-4DE9-9F3C-4F9EBB12E9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44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72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441" y="1603170"/>
            <a:ext cx="8392221" cy="34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172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860" y="772925"/>
            <a:ext cx="6103472" cy="73231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7372D8"/>
                </a:solidFill>
              </a:rPr>
              <a:t>Connecting PHP with MySQL</a:t>
            </a:r>
            <a:endParaRPr lang="en-US" sz="3600" b="1" dirty="0">
              <a:solidFill>
                <a:srgbClr val="7372D8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082" y="1614982"/>
            <a:ext cx="7750691" cy="454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3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675" y="1252537"/>
            <a:ext cx="5200650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8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687" y="106878"/>
            <a:ext cx="4219575" cy="313372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80223" y="3076208"/>
            <a:ext cx="8766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7372D8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/>
              <a:t>Which function is used to establish a connection to a MySQL database in PHP? 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80223" y="3686655"/>
            <a:ext cx="81812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7372D8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How to close connection with MySQL database?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1280222" y="4253417"/>
            <a:ext cx="94131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rgbClr val="7372D8"/>
              </a:buClr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Which web interface is used to provide access to MySQL in WAMP?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16514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766" y="612558"/>
            <a:ext cx="5709458" cy="23919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92236" y="3524546"/>
            <a:ext cx="45291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Connecting </a:t>
            </a:r>
            <a:r>
              <a:rPr lang="en-US" sz="2000" dirty="0" err="1" smtClean="0"/>
              <a:t>php</a:t>
            </a:r>
            <a:r>
              <a:rPr lang="en-US" sz="2000" dirty="0" smtClean="0"/>
              <a:t> </a:t>
            </a:r>
            <a:r>
              <a:rPr lang="en-US" sz="2000" dirty="0"/>
              <a:t>to </a:t>
            </a:r>
            <a:r>
              <a:rPr lang="en-US" sz="2000" dirty="0" smtClean="0"/>
              <a:t>your MySQL database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1265960" y="3509157"/>
            <a:ext cx="829522" cy="400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Task 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5975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316128" y="562098"/>
            <a:ext cx="3597783" cy="70856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rgbClr val="7372D8"/>
                </a:solidFill>
              </a:rPr>
              <a:t>About today…</a:t>
            </a:r>
            <a:endParaRPr lang="en-US" b="1" dirty="0">
              <a:solidFill>
                <a:srgbClr val="7372D8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16128" y="1763133"/>
            <a:ext cx="21820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>
                <a:srgbClr val="7372D8"/>
              </a:buClr>
              <a:buSzPct val="80000"/>
            </a:pPr>
            <a:r>
              <a:rPr lang="en-US" sz="4400" dirty="0" smtClean="0">
                <a:latin typeface="Bradley Hand ITC" panose="03070402050302030203" pitchFamily="66" charset="0"/>
              </a:rPr>
              <a:t>MySQL</a:t>
            </a:r>
            <a:endParaRPr lang="en-US" sz="4400" dirty="0">
              <a:latin typeface="Bradley Hand ITC" panose="03070402050302030203" pitchFamily="66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86786" y="2672111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372D8"/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2400" dirty="0" smtClean="0"/>
              <a:t>Intro to MySQL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586786" y="3190971"/>
            <a:ext cx="323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rgbClr val="7372D8"/>
              </a:buClr>
              <a:buSzPct val="80000"/>
              <a:buFont typeface="Wingdings 3" panose="05040102010807070707" pitchFamily="18" charset="2"/>
              <a:buChar char="u"/>
            </a:pPr>
            <a:r>
              <a:rPr lang="en-US" sz="2400" dirty="0" smtClean="0"/>
              <a:t>Connecting with PHP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004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8 Big Advantages of Using MySQL | Datam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731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86100" y="1134422"/>
            <a:ext cx="38919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7372D8"/>
              </a:buClr>
              <a:buSzPct val="85000"/>
            </a:pPr>
            <a:r>
              <a:rPr lang="en-US" sz="3600" b="1" dirty="0" smtClean="0">
                <a:solidFill>
                  <a:srgbClr val="7372D8"/>
                </a:solidFill>
              </a:rPr>
              <a:t>MySQL </a:t>
            </a:r>
            <a:r>
              <a:rPr lang="en-US" sz="3600" b="1" dirty="0">
                <a:solidFill>
                  <a:srgbClr val="7372D8"/>
                </a:solidFill>
              </a:rPr>
              <a:t>Databases</a:t>
            </a:r>
            <a:endParaRPr lang="en-US" sz="6000" b="1" dirty="0">
              <a:solidFill>
                <a:srgbClr val="7372D8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605099" y="1977776"/>
            <a:ext cx="1455601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Clr>
                <a:srgbClr val="7372D8"/>
              </a:buClr>
              <a:buSzPct val="85000"/>
            </a:pPr>
            <a:r>
              <a:rPr lang="en-US" sz="2000" dirty="0" smtClean="0"/>
              <a:t>Definition</a:t>
            </a:r>
            <a:endParaRPr lang="en-US" sz="2000" dirty="0"/>
          </a:p>
        </p:txBody>
      </p:sp>
      <p:grpSp>
        <p:nvGrpSpPr>
          <p:cNvPr id="3" name="Group 2"/>
          <p:cNvGrpSpPr/>
          <p:nvPr/>
        </p:nvGrpSpPr>
        <p:grpSpPr>
          <a:xfrm>
            <a:off x="1605099" y="2036044"/>
            <a:ext cx="10271873" cy="846002"/>
            <a:chOff x="1605099" y="2036044"/>
            <a:chExt cx="10271873" cy="846002"/>
          </a:xfrm>
        </p:grpSpPr>
        <p:sp>
          <p:nvSpPr>
            <p:cNvPr id="17" name="Rectangle 16"/>
            <p:cNvSpPr/>
            <p:nvPr/>
          </p:nvSpPr>
          <p:spPr>
            <a:xfrm>
              <a:off x="3086100" y="2036044"/>
              <a:ext cx="879087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7372D8"/>
                </a:buClr>
                <a:buSzPct val="85000"/>
              </a:pPr>
              <a:r>
                <a:rPr lang="en-US" sz="2000" dirty="0"/>
                <a:t>MySQL is a powerful and popular open-source relational database </a:t>
              </a:r>
              <a:r>
                <a:rPr lang="en-US" sz="2000" dirty="0" smtClean="0"/>
                <a:t>management</a:t>
              </a:r>
              <a:endParaRPr lang="en-US" sz="24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605099" y="2481936"/>
              <a:ext cx="193348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Clr>
                  <a:srgbClr val="7372D8"/>
                </a:buClr>
                <a:buSzPct val="85000"/>
              </a:pPr>
              <a:r>
                <a:rPr lang="en-US" sz="2000" dirty="0"/>
                <a:t>system</a:t>
              </a:r>
              <a:endParaRPr lang="en-US" sz="2400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563583" y="3154918"/>
            <a:ext cx="1905906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/>
              <a:t>Usage</a:t>
            </a:r>
            <a:endParaRPr lang="en-US" sz="2000" dirty="0"/>
          </a:p>
        </p:txBody>
      </p:sp>
      <p:sp>
        <p:nvSpPr>
          <p:cNvPr id="16" name="Rectangle 15"/>
          <p:cNvSpPr/>
          <p:nvPr/>
        </p:nvSpPr>
        <p:spPr>
          <a:xfrm>
            <a:off x="1583599" y="3731581"/>
            <a:ext cx="1295547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Store data</a:t>
            </a:r>
            <a:endParaRPr lang="en-US" sz="2000" dirty="0"/>
          </a:p>
        </p:txBody>
      </p:sp>
      <p:sp>
        <p:nvSpPr>
          <p:cNvPr id="23" name="Rectangle 22"/>
          <p:cNvSpPr/>
          <p:nvPr/>
        </p:nvSpPr>
        <p:spPr>
          <a:xfrm>
            <a:off x="1585083" y="4544853"/>
            <a:ext cx="1905906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/>
              <a:t>Importance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763" y="472098"/>
            <a:ext cx="3042719" cy="1086685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973932" y="3731044"/>
            <a:ext cx="1572866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Manage data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4641584" y="3731044"/>
            <a:ext cx="1598643" cy="40011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000" dirty="0" smtClean="0"/>
              <a:t>Retrieve data</a:t>
            </a:r>
            <a:endParaRPr lang="en-US" sz="2000" dirty="0"/>
          </a:p>
        </p:txBody>
      </p:sp>
      <p:grpSp>
        <p:nvGrpSpPr>
          <p:cNvPr id="4" name="Group 3"/>
          <p:cNvGrpSpPr/>
          <p:nvPr/>
        </p:nvGrpSpPr>
        <p:grpSpPr>
          <a:xfrm>
            <a:off x="1605100" y="4544853"/>
            <a:ext cx="6743253" cy="857470"/>
            <a:chOff x="1605100" y="4544853"/>
            <a:chExt cx="6743253" cy="857470"/>
          </a:xfrm>
        </p:grpSpPr>
        <p:sp>
          <p:nvSpPr>
            <p:cNvPr id="8" name="Rectangle 7"/>
            <p:cNvSpPr/>
            <p:nvPr/>
          </p:nvSpPr>
          <p:spPr>
            <a:xfrm>
              <a:off x="3538580" y="4544853"/>
              <a:ext cx="480977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 smtClean="0">
                  <a:solidFill>
                    <a:srgbClr val="1F1F1F"/>
                  </a:solidFill>
                  <a:latin typeface="Google Sans"/>
                </a:rPr>
                <a:t>Plays </a:t>
              </a:r>
              <a:r>
                <a:rPr lang="en-US" dirty="0">
                  <a:solidFill>
                    <a:srgbClr val="1F1F1F"/>
                  </a:solidFill>
                  <a:latin typeface="Google Sans"/>
                </a:rPr>
                <a:t>a crucial role in many web applications, </a:t>
              </a:r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605100" y="5032991"/>
              <a:ext cx="591198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1F1F1F"/>
                  </a:solidFill>
                  <a:latin typeface="Google Sans"/>
                </a:rPr>
                <a:t>allowing them to store </a:t>
              </a:r>
              <a:r>
                <a:rPr lang="en-US" dirty="0" smtClean="0">
                  <a:solidFill>
                    <a:srgbClr val="1F1F1F"/>
                  </a:solidFill>
                  <a:latin typeface="Google Sans"/>
                </a:rPr>
                <a:t>and access </a:t>
              </a:r>
              <a:r>
                <a:rPr lang="en-US" dirty="0">
                  <a:solidFill>
                    <a:srgbClr val="1F1F1F"/>
                  </a:solidFill>
                  <a:latin typeface="Google Sans"/>
                </a:rPr>
                <a:t>information efficiently</a:t>
              </a:r>
              <a:endParaRPr lang="en-US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8918" y="3181450"/>
            <a:ext cx="3703082" cy="370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98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 animBg="1"/>
      <p:bldP spid="16" grpId="0" animBg="1"/>
      <p:bldP spid="23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23368" y="1212198"/>
            <a:ext cx="54490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7372D8"/>
              </a:buClr>
              <a:buSzPct val="85000"/>
            </a:pPr>
            <a:r>
              <a:rPr lang="en-US" sz="3600" b="1" dirty="0">
                <a:solidFill>
                  <a:srgbClr val="7372D8"/>
                </a:solidFill>
              </a:rPr>
              <a:t>Understanding </a:t>
            </a:r>
            <a:r>
              <a:rPr lang="en-US" sz="3600" b="1" dirty="0" smtClean="0">
                <a:solidFill>
                  <a:srgbClr val="7372D8"/>
                </a:solidFill>
              </a:rPr>
              <a:t>Relational</a:t>
            </a:r>
          </a:p>
          <a:p>
            <a:pPr>
              <a:buClr>
                <a:srgbClr val="7372D8"/>
              </a:buClr>
              <a:buSzPct val="85000"/>
            </a:pPr>
            <a:r>
              <a:rPr lang="en-US" sz="3600" b="1" dirty="0" smtClean="0">
                <a:solidFill>
                  <a:srgbClr val="7372D8"/>
                </a:solidFill>
              </a:rPr>
              <a:t>Databases</a:t>
            </a:r>
            <a:endParaRPr lang="en-US" sz="6000" b="1" dirty="0">
              <a:solidFill>
                <a:srgbClr val="7372D8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86069" y="2846213"/>
            <a:ext cx="5205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7372D8"/>
              </a:buClr>
              <a:buFont typeface="Wingdings 3" panose="05040102010807070707" pitchFamily="18" charset="2"/>
              <a:buChar char="u"/>
            </a:pPr>
            <a:r>
              <a:rPr lang="en-US" dirty="0">
                <a:solidFill>
                  <a:srgbClr val="1F1F1F"/>
                </a:solidFill>
                <a:latin typeface="Google Sans"/>
              </a:rPr>
              <a:t>Relational databases organize data into tables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186069" y="3344976"/>
            <a:ext cx="64716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7372D8"/>
              </a:buClr>
              <a:buFont typeface="Wingdings 3" panose="05040102010807070707" pitchFamily="18" charset="2"/>
              <a:buChar char="u"/>
            </a:pPr>
            <a:r>
              <a:rPr lang="en-US" sz="2000" dirty="0"/>
              <a:t>Each table consists of rows (records) and columns (fields)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186069" y="3877316"/>
            <a:ext cx="45045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7372D8"/>
              </a:buClr>
              <a:buFont typeface="Wingdings 3" panose="05040102010807070707" pitchFamily="18" charset="2"/>
              <a:buChar char="u"/>
            </a:pPr>
            <a:r>
              <a:rPr lang="en-US" sz="2000" dirty="0"/>
              <a:t>Rows represent individual data entries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1186069" y="4409656"/>
            <a:ext cx="60324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7372D8"/>
              </a:buClr>
              <a:buFont typeface="Wingdings 3" panose="05040102010807070707" pitchFamily="18" charset="2"/>
              <a:buChar char="u"/>
            </a:pPr>
            <a:r>
              <a:rPr lang="en-US" sz="2000" dirty="0"/>
              <a:t>Columns define the specific attributes of each record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1186069" y="4941996"/>
            <a:ext cx="7404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7372D8"/>
              </a:buClr>
              <a:buFont typeface="Wingdings 3" panose="05040102010807070707" pitchFamily="18" charset="2"/>
              <a:buChar char="u"/>
            </a:pPr>
            <a:r>
              <a:rPr lang="en-US" sz="2000" dirty="0"/>
              <a:t>Tables are linked through relationships, ensuring data consistency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390" y="0"/>
            <a:ext cx="5525610" cy="355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67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  <p:bldP spid="19" grpId="0"/>
      <p:bldP spid="20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70869" y="1067412"/>
            <a:ext cx="53430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7372D8"/>
              </a:buClr>
              <a:buSzPct val="85000"/>
            </a:pPr>
            <a:r>
              <a:rPr lang="en-US" sz="3600" b="1" dirty="0">
                <a:solidFill>
                  <a:srgbClr val="7372D8"/>
                </a:solidFill>
              </a:rPr>
              <a:t>Benefits of Using MySQL</a:t>
            </a:r>
            <a:endParaRPr lang="en-US" sz="9600" b="1" dirty="0">
              <a:solidFill>
                <a:srgbClr val="7372D8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37332" y="2489953"/>
            <a:ext cx="3121367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buClr>
                <a:srgbClr val="7372D8"/>
              </a:buClr>
            </a:pPr>
            <a:r>
              <a:rPr lang="en-US" dirty="0" smtClean="0">
                <a:solidFill>
                  <a:srgbClr val="1F1F1F"/>
                </a:solidFill>
                <a:latin typeface="Google Sans"/>
              </a:rPr>
              <a:t>Open-source and free to use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37332" y="2988716"/>
            <a:ext cx="2756538" cy="4001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>
              <a:buClr>
                <a:srgbClr val="7372D8"/>
              </a:buClr>
            </a:pPr>
            <a:r>
              <a:rPr lang="en-US" sz="2000" dirty="0"/>
              <a:t>Powerful and </a:t>
            </a:r>
            <a:r>
              <a:rPr lang="en-US" sz="2000" dirty="0" smtClean="0"/>
              <a:t>scalable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1637332" y="3521056"/>
            <a:ext cx="2221890" cy="400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buClr>
                <a:srgbClr val="7372D8"/>
              </a:buClr>
            </a:pPr>
            <a:r>
              <a:rPr lang="en-US" sz="2000" dirty="0"/>
              <a:t>R</a:t>
            </a:r>
            <a:r>
              <a:rPr lang="en-US" sz="2000" dirty="0" smtClean="0"/>
              <a:t>eliable </a:t>
            </a:r>
            <a:r>
              <a:rPr lang="en-US" sz="2000" dirty="0"/>
              <a:t>and </a:t>
            </a:r>
            <a:r>
              <a:rPr lang="en-US" sz="2000" dirty="0" smtClean="0"/>
              <a:t>secure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1637332" y="4053396"/>
            <a:ext cx="2927404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buClr>
                <a:srgbClr val="7372D8"/>
              </a:buClr>
            </a:pPr>
            <a:r>
              <a:rPr lang="en-US" sz="2000" dirty="0" smtClean="0"/>
              <a:t>Supports </a:t>
            </a:r>
            <a:r>
              <a:rPr lang="en-US" sz="2000" dirty="0"/>
              <a:t>complex </a:t>
            </a:r>
            <a:r>
              <a:rPr lang="en-US" sz="2000" dirty="0" smtClean="0"/>
              <a:t>queries</a:t>
            </a:r>
            <a:endParaRPr lang="en-US" sz="2000" dirty="0"/>
          </a:p>
        </p:txBody>
      </p:sp>
      <p:sp>
        <p:nvSpPr>
          <p:cNvPr id="26" name="Rectangle 25"/>
          <p:cNvSpPr/>
          <p:nvPr/>
        </p:nvSpPr>
        <p:spPr>
          <a:xfrm>
            <a:off x="1637332" y="4585736"/>
            <a:ext cx="3839513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>
              <a:buClr>
                <a:srgbClr val="7372D8"/>
              </a:buClr>
            </a:pPr>
            <a:r>
              <a:rPr lang="en-US" sz="2000" dirty="0" smtClean="0"/>
              <a:t>Widely </a:t>
            </a:r>
            <a:r>
              <a:rPr lang="en-US" sz="2000" dirty="0"/>
              <a:t>used and </a:t>
            </a:r>
            <a:r>
              <a:rPr lang="en-US" sz="2000" dirty="0" smtClean="0"/>
              <a:t>well-documented</a:t>
            </a:r>
            <a:endParaRPr lang="en-US" sz="2000" dirty="0"/>
          </a:p>
        </p:txBody>
      </p:sp>
      <p:sp>
        <p:nvSpPr>
          <p:cNvPr id="2" name="Rounded Rectangle 1"/>
          <p:cNvSpPr/>
          <p:nvPr/>
        </p:nvSpPr>
        <p:spPr>
          <a:xfrm>
            <a:off x="6713891" y="1927753"/>
            <a:ext cx="5165766" cy="4651396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8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8" grpId="0" animBg="1"/>
      <p:bldP spid="19" grpId="0" animBg="1"/>
      <p:bldP spid="20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65871" y="1008035"/>
            <a:ext cx="53430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7372D8"/>
              </a:buClr>
              <a:buSzPct val="85000"/>
            </a:pPr>
            <a:r>
              <a:rPr lang="en-US" sz="3600" b="1" dirty="0" smtClean="0">
                <a:solidFill>
                  <a:srgbClr val="7372D8"/>
                </a:solidFill>
              </a:rPr>
              <a:t>WAMP Server MySQL</a:t>
            </a:r>
            <a:endParaRPr lang="en-US" sz="23900" b="1" dirty="0">
              <a:solidFill>
                <a:srgbClr val="7372D8"/>
              </a:solidFill>
            </a:endParaRPr>
          </a:p>
        </p:txBody>
      </p:sp>
      <p:pic>
        <p:nvPicPr>
          <p:cNvPr id="2050" name="Picture 2" descr="WAMP Server Setup Gui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397" y="2155393"/>
            <a:ext cx="1770743" cy="1764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pache Web Server Monitoring |IB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4674" y="5023758"/>
            <a:ext cx="1958233" cy="109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ow To Log Query In MySQL - emlakjet - Medium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397" y="4786230"/>
            <a:ext cx="2004677" cy="133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PHP - Wikipedi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523" y="5153891"/>
            <a:ext cx="1507285" cy="81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03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6736" y="1176686"/>
            <a:ext cx="4417173" cy="732312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7372D8"/>
                </a:solidFill>
              </a:rPr>
              <a:t>Access </a:t>
            </a:r>
            <a:r>
              <a:rPr lang="en-US" sz="3600" b="1" dirty="0" err="1">
                <a:solidFill>
                  <a:srgbClr val="7372D8"/>
                </a:solidFill>
              </a:rPr>
              <a:t>phpMyAdmin</a:t>
            </a:r>
            <a:endParaRPr lang="en-US" sz="3600" b="1" dirty="0">
              <a:solidFill>
                <a:srgbClr val="7372D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0262" y="2730605"/>
            <a:ext cx="9713568" cy="665737"/>
          </a:xfrm>
        </p:spPr>
        <p:txBody>
          <a:bodyPr>
            <a:noAutofit/>
          </a:bodyPr>
          <a:lstStyle/>
          <a:p>
            <a:pPr>
              <a:buSzPct val="80000"/>
              <a:buFont typeface="Wingdings 3" panose="05040102010807070707" pitchFamily="18" charset="2"/>
              <a:buChar char="u"/>
            </a:pPr>
            <a:r>
              <a:rPr lang="en-US" sz="2000" dirty="0"/>
              <a:t>To access </a:t>
            </a:r>
            <a:r>
              <a:rPr lang="en-US" sz="2000" dirty="0" err="1"/>
              <a:t>phpMyAdmin</a:t>
            </a:r>
            <a:r>
              <a:rPr lang="en-US" sz="2000" dirty="0"/>
              <a:t> for managing MySQL databases, click on the </a:t>
            </a:r>
            <a:r>
              <a:rPr lang="en-US" sz="2000" dirty="0" err="1"/>
              <a:t>WampServer</a:t>
            </a:r>
            <a:r>
              <a:rPr lang="en-US" sz="2000" dirty="0"/>
              <a:t> icon in the system tray, then navigate to </a:t>
            </a:r>
            <a:r>
              <a:rPr lang="en-US" sz="2000" dirty="0" err="1"/>
              <a:t>phpMyAdmin</a:t>
            </a:r>
            <a:r>
              <a:rPr lang="en-US" sz="2000" dirty="0"/>
              <a:t> under the "Tools" menu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20262" y="3826064"/>
            <a:ext cx="8787294" cy="7013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>
                  <a:lumMod val="75000"/>
                </a:schemeClr>
              </a:buClr>
            </a:pPr>
            <a:r>
              <a:rPr lang="en-US" sz="2000" dirty="0"/>
              <a:t>Alternatively, you can access </a:t>
            </a:r>
            <a:r>
              <a:rPr lang="en-US" sz="2000" dirty="0" err="1"/>
              <a:t>phpMyAdmin</a:t>
            </a:r>
            <a:r>
              <a:rPr lang="en-US" sz="2000" dirty="0"/>
              <a:t> directly by entering http://localhost/phpmyadmin/ in your web browser.</a:t>
            </a:r>
            <a:endParaRPr lang="en-US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1612" y="465188"/>
            <a:ext cx="2257427" cy="1294396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520262" y="4823592"/>
            <a:ext cx="8787294" cy="4846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Use your credentials to log in (default username: root, password: blank)</a:t>
            </a:r>
          </a:p>
        </p:txBody>
      </p:sp>
    </p:spTree>
    <p:extLst>
      <p:ext uri="{BB962C8B-B14F-4D97-AF65-F5344CB8AC3E}">
        <p14:creationId xmlns:p14="http://schemas.microsoft.com/office/powerpoint/2010/main" val="222971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6736" y="1176686"/>
            <a:ext cx="5782838" cy="732312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372D8"/>
                </a:solidFill>
              </a:rPr>
              <a:t>Creating a MySQL Database</a:t>
            </a:r>
            <a:endParaRPr lang="en-US" sz="3600" b="1" dirty="0">
              <a:solidFill>
                <a:srgbClr val="7372D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0262" y="2730605"/>
            <a:ext cx="5046793" cy="511359"/>
          </a:xfrm>
        </p:spPr>
        <p:txBody>
          <a:bodyPr>
            <a:noAutofit/>
          </a:bodyPr>
          <a:lstStyle/>
          <a:p>
            <a:r>
              <a:rPr lang="en-US" sz="2000" dirty="0"/>
              <a:t>In </a:t>
            </a:r>
            <a:r>
              <a:rPr lang="en-US" sz="2000" dirty="0" err="1"/>
              <a:t>phpMyAdmin</a:t>
            </a:r>
            <a:r>
              <a:rPr lang="en-US" sz="2000" dirty="0"/>
              <a:t>, click on the "New" button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0262" y="3313214"/>
            <a:ext cx="5046793" cy="5113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Give the name of database to create it</a:t>
            </a:r>
            <a:endParaRPr lang="en-US" sz="2000" dirty="0"/>
          </a:p>
        </p:txBody>
      </p:sp>
      <p:pic>
        <p:nvPicPr>
          <p:cNvPr id="3076" name="Picture 4" descr="How to Create and Delete a Database in phpMyAdmin | Edurek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045" y="3824573"/>
            <a:ext cx="5722972" cy="230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060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678</TotalTime>
  <Words>253</Words>
  <Application>Microsoft Office PowerPoint</Application>
  <PresentationFormat>Widescreen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Bradley Hand ITC</vt:lpstr>
      <vt:lpstr>Calibri</vt:lpstr>
      <vt:lpstr>Calibri Light</vt:lpstr>
      <vt:lpstr>Corbel</vt:lpstr>
      <vt:lpstr>Google Sans</vt:lpstr>
      <vt:lpstr>Wingdings 3</vt:lpstr>
      <vt:lpstr>Parallax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Access phpMyAdmin</vt:lpstr>
      <vt:lpstr>Creating a MySQL Database</vt:lpstr>
      <vt:lpstr>Connecting PHP with MySQL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Ahmed Saeed</dc:creator>
  <cp:lastModifiedBy>Muhammad Ahmed Saeed</cp:lastModifiedBy>
  <cp:revision>673</cp:revision>
  <dcterms:created xsi:type="dcterms:W3CDTF">2024-06-05T12:27:43Z</dcterms:created>
  <dcterms:modified xsi:type="dcterms:W3CDTF">2024-09-03T09:42:53Z</dcterms:modified>
</cp:coreProperties>
</file>

<file path=docProps/thumbnail.jpeg>
</file>